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7" r:id="rId5"/>
    <p:sldId id="272" r:id="rId6"/>
    <p:sldId id="273" r:id="rId7"/>
    <p:sldId id="275" r:id="rId8"/>
    <p:sldId id="276" r:id="rId9"/>
    <p:sldId id="277" r:id="rId10"/>
    <p:sldId id="279" r:id="rId11"/>
    <p:sldId id="283" r:id="rId12"/>
    <p:sldId id="307" r:id="rId13"/>
    <p:sldId id="285" r:id="rId14"/>
    <p:sldId id="288" r:id="rId15"/>
    <p:sldId id="289" r:id="rId16"/>
    <p:sldId id="292" r:id="rId17"/>
    <p:sldId id="294" r:id="rId18"/>
    <p:sldId id="304" r:id="rId19"/>
    <p:sldId id="305" r:id="rId20"/>
    <p:sldId id="303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ED"/>
    <a:srgbClr val="5DB2F9"/>
    <a:srgbClr val="9BD0FB"/>
    <a:srgbClr val="35ADF7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Pass Y/N</c:v>
                </c:pt>
              </c:strCache>
            </c:strRef>
          </c:tx>
          <c:dPt>
            <c:idx val="0"/>
            <c:bubble3D val="0"/>
            <c:spPr>
              <a:solidFill>
                <a:srgbClr val="0404F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5.8333333333333334E-2"/>
                  <c:y val="3.749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</c:v>
                </c:pt>
                <c:pt idx="1">
                  <c:v>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123</c:v>
                </c:pt>
                <c:pt idx="1">
                  <c:v>30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Pass Y/N (year 2012/2013)</c:v>
                </c:pt>
              </c:strCache>
            </c:strRef>
          </c:tx>
          <c:dPt>
            <c:idx val="0"/>
            <c:bubble3D val="0"/>
            <c:spPr>
              <a:solidFill>
                <a:srgbClr val="0404F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970158120081227"/>
                  <c:y val="-0.10098503468018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</c:v>
                </c:pt>
                <c:pt idx="1">
                  <c:v>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D26990-3BB4-4437-8024-5C8A7EAD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2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7" name="Picture 7" descr="S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889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211638" y="1052513"/>
            <a:ext cx="4932362" cy="144462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408738"/>
            <a:ext cx="3816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85DD-05FF-4612-93BC-732106BE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679F-4D1E-43B0-B79C-47DDAA24B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0539-14BE-4CFE-BD3F-539810C6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slov i sadržaj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6079-CB6F-4EF7-AB01-56052BE9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DE92-1C5F-4989-9D42-81A197138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09AA-E4CB-4257-9A0B-59D6E57C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C2D8-873A-4E98-8D02-2DC5B2ECA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6919-EE2C-4E22-B62F-3DB1B26A6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173E-7810-4299-8742-3F0C87D4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0D2A-5330-48BB-AFF9-ED3C3F97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180-9DB4-47A2-B2D1-F45DD2798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024C-574A-4CBF-8F0F-204D040C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5875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2525" y="6408738"/>
            <a:ext cx="3687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408738"/>
            <a:ext cx="1439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740CAC3-EF4D-45C4-9157-A671AA180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996ED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jam@inf.uniri.hr" TargetMode="External"/><Relationship Id="rId2" Type="http://schemas.openxmlformats.org/officeDocument/2006/relationships/hyperlink" Target="mailto:ssisovic@inf.uniri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brkic@inf.uniri.h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jam@inf.uniri.hr" TargetMode="External"/><Relationship Id="rId2" Type="http://schemas.openxmlformats.org/officeDocument/2006/relationships/hyperlink" Target="mailto:ssisovic@inf.uniri.h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mailto:mbrkic@inf.uniri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450B4-13D1-40DD-88C6-1E5B23157EE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173" y="1900795"/>
            <a:ext cx="8532440" cy="1612900"/>
          </a:xfrm>
        </p:spPr>
        <p:txBody>
          <a:bodyPr/>
          <a:lstStyle/>
          <a:p>
            <a:r>
              <a:rPr lang="en-US" sz="4100" dirty="0">
                <a:solidFill>
                  <a:srgbClr val="0996ED"/>
                </a:solidFill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Assessing the impact of prior knowledge and Moodle activities in programming courses by data and text mining</a:t>
            </a:r>
            <a:endParaRPr lang="hr-HR" sz="4100" dirty="0">
              <a:solidFill>
                <a:srgbClr val="0996ED"/>
              </a:solidFill>
              <a:latin typeface="Calibri Light" panose="020F03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460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/>
              <a:t>Department of Informatics, University of Rijeka</a:t>
            </a:r>
          </a:p>
          <a:p>
            <a:pPr algn="r"/>
            <a:r>
              <a:rPr lang="hr-HR" sz="1600" dirty="0" smtClean="0"/>
              <a:t>Radmile Matejčić 2</a:t>
            </a:r>
            <a:r>
              <a:rPr lang="en-GB" sz="1600" dirty="0" smtClean="0"/>
              <a:t>, </a:t>
            </a:r>
            <a:r>
              <a:rPr lang="en-GB" sz="1600" dirty="0"/>
              <a:t>51000 Rijeka, Croatia</a:t>
            </a:r>
          </a:p>
          <a:p>
            <a:pPr algn="r"/>
            <a:r>
              <a:rPr lang="en-GB" sz="1600" dirty="0"/>
              <a:t>http://www.inf.uniri.hr</a:t>
            </a:r>
            <a:endParaRPr lang="en-US" sz="1600" dirty="0"/>
          </a:p>
        </p:txBody>
      </p:sp>
      <p:sp>
        <p:nvSpPr>
          <p:cNvPr id="1127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675" y="4005064"/>
            <a:ext cx="8715375" cy="2160240"/>
          </a:xfrm>
        </p:spPr>
        <p:txBody>
          <a:bodyPr/>
          <a:lstStyle/>
          <a:p>
            <a:pPr algn="r" eaLnBrk="1" hangingPunct="1"/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Sabina Šišović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Research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eaching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/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ssisovic@inf.uniri.hr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hr-HR" alt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lang="hr-HR" altLang="sr-Latn-R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Matetić</a:t>
            </a:r>
            <a:r>
              <a:rPr lang="hr-HR" altLang="sr-Latn-RS" sz="2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altLang="sr-Latn-RS" sz="2200" noProof="1" smtClean="0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hr-HR" altLang="sr-Latn-RS" sz="2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, Ass</a:t>
            </a:r>
            <a:r>
              <a:rPr lang="hr-HR" altLang="sr-Latn-R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ociate</a:t>
            </a:r>
            <a:r>
              <a:rPr lang="hr-HR" altLang="sr-Latn-RS" sz="2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000" noProof="1"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hr-HR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r-HR" altLang="sr-Latn-RS" sz="1800" u="sng" dirty="0" smtClean="0">
                <a:solidFill>
                  <a:srgbClr val="0996E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majam@inf.uniri.hr</a:t>
            </a:r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r-HR" alt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Marija </a:t>
            </a:r>
            <a:r>
              <a:rPr lang="hr-HR" alt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Brkić Bakarić</a:t>
            </a:r>
            <a:r>
              <a:rPr lang="hr-HR" altLang="sr-Latn-RS" sz="2200" noProof="1" smtClean="0">
                <a:latin typeface="Calibri" panose="020F0502020204030204" pitchFamily="34" charset="0"/>
                <a:cs typeface="Calibri" panose="020F0502020204030204" pitchFamily="34" charset="0"/>
              </a:rPr>
              <a:t>, PhD</a:t>
            </a:r>
            <a:r>
              <a:rPr lang="hr-HR" altLang="sr-Latn-RS" sz="2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alt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hr-HR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000" noProof="1">
                <a:latin typeface="Calibri" panose="020F0502020204030204" pitchFamily="34" charset="0"/>
                <a:cs typeface="Calibri" panose="020F0502020204030204" pitchFamily="34" charset="0"/>
              </a:rPr>
              <a:t>Teaching Assistant </a:t>
            </a:r>
            <a:endParaRPr lang="hr-HR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r-HR" altLang="sr-Latn-RS" sz="1800" u="sng" dirty="0" smtClean="0">
                <a:solidFill>
                  <a:srgbClr val="0996E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mbrkic@inf.uniri.hr</a:t>
            </a:r>
            <a:endParaRPr lang="hr-HR" altLang="sr-Latn-RS" sz="1800" u="sng" dirty="0" smtClean="0">
              <a:solidFill>
                <a:srgbClr val="0996E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/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0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Mining student data to assess the impact of Moodle activities and prior knowledge on programming </a:t>
            </a:r>
            <a:r>
              <a:rPr lang="hr-HR" cap="small" dirty="0" smtClean="0">
                <a:latin typeface="Calibri Light" panose="020F0302020204030204" pitchFamily="34" charset="0"/>
              </a:rPr>
              <a:t>1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en-US" sz="3600" cap="small" dirty="0" smtClean="0">
                <a:latin typeface="Calibri Light" panose="020F0302020204030204" pitchFamily="34" charset="0"/>
              </a:rPr>
              <a:t>course success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rule mining of introductory programming </a:t>
            </a:r>
            <a:r>
              <a:rPr lang="hr-HR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2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en-US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Text mining student reports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hr-HR" sz="3600" cap="small" dirty="0" err="1" smtClean="0">
                <a:latin typeface="Calibri Light" panose="020F0302020204030204" pitchFamily="34" charset="0"/>
              </a:rPr>
              <a:t>in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hr-HR" sz="3600" cap="small" dirty="0" err="1" smtClean="0">
                <a:latin typeface="Calibri Light" panose="020F0302020204030204" pitchFamily="34" charset="0"/>
              </a:rPr>
              <a:t>course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hr-HR" sz="3600" cap="small" dirty="0" err="1" smtClean="0">
                <a:latin typeface="Calibri Light" panose="020F0302020204030204" pitchFamily="34" charset="0"/>
              </a:rPr>
              <a:t>Algorithms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hr-HR" sz="3600" cap="small" dirty="0" err="1" smtClean="0">
                <a:latin typeface="Calibri Light" panose="020F0302020204030204" pitchFamily="34" charset="0"/>
              </a:rPr>
              <a:t>and</a:t>
            </a:r>
            <a:r>
              <a:rPr lang="hr-HR" sz="3600" cap="small" dirty="0" smtClean="0">
                <a:latin typeface="Calibri Light" panose="020F0302020204030204" pitchFamily="34" charset="0"/>
              </a:rPr>
              <a:t> Data </a:t>
            </a:r>
            <a:r>
              <a:rPr lang="hr-HR" sz="3600" cap="small" dirty="0" err="1" smtClean="0">
                <a:latin typeface="Calibri Light" panose="020F0302020204030204" pitchFamily="34" charset="0"/>
              </a:rPr>
              <a:t>Structures</a:t>
            </a:r>
            <a:endParaRPr lang="en-US" sz="3600" cap="smal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000" b="0" dirty="0" err="1" smtClean="0">
                <a:latin typeface="Calibri Light" panose="020F0302020204030204" pitchFamily="34" charset="0"/>
              </a:rPr>
              <a:t>Supportive</a:t>
            </a:r>
            <a:r>
              <a:rPr lang="hr-HR" altLang="en-US" sz="4000" b="0" dirty="0" smtClean="0">
                <a:latin typeface="Calibri Light" panose="020F0302020204030204" pitchFamily="34" charset="0"/>
              </a:rPr>
              <a:t> </a:t>
            </a:r>
            <a:r>
              <a:rPr lang="hr-HR" altLang="en-US" sz="4000" b="0" dirty="0" err="1" smtClean="0">
                <a:latin typeface="Calibri Light" panose="020F0302020204030204" pitchFamily="34" charset="0"/>
              </a:rPr>
              <a:t>activity</a:t>
            </a:r>
            <a:r>
              <a:rPr lang="hr-HR" altLang="en-US" sz="4000" dirty="0" smtClean="0">
                <a:latin typeface="Calibri Light" panose="020F0302020204030204" pitchFamily="34" charset="0"/>
              </a:rPr>
              <a:t>: </a:t>
            </a:r>
            <a:r>
              <a:rPr lang="hr-HR" altLang="en-US" sz="4000" dirty="0" err="1" smtClean="0">
                <a:latin typeface="Calibri Light" panose="020F0302020204030204" pitchFamily="34" charset="0"/>
              </a:rPr>
              <a:t>Self-assessments</a:t>
            </a:r>
            <a:endParaRPr lang="en-US" altLang="en-US" sz="4000" dirty="0" smtClean="0">
              <a:latin typeface="Calibri Light" panose="020F0302020204030204" pitchFamily="34" charset="0"/>
            </a:endParaRPr>
          </a:p>
        </p:txBody>
      </p:sp>
      <p:sp>
        <p:nvSpPr>
          <p:cNvPr id="11268" name="TekstniOkvir 3"/>
          <p:cNvSpPr txBox="1">
            <a:spLocks noChangeArrowheads="1"/>
          </p:cNvSpPr>
          <p:nvPr/>
        </p:nvSpPr>
        <p:spPr bwMode="auto">
          <a:xfrm>
            <a:off x="1230198" y="5673657"/>
            <a:ext cx="6756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Calibri Light" panose="020F0302020204030204" pitchFamily="34" charset="0"/>
              </a:rPr>
              <a:t>Screenshot from </a:t>
            </a:r>
            <a:r>
              <a:rPr lang="hr-HR" altLang="en-US" sz="2000" b="1" dirty="0" err="1" smtClean="0">
                <a:latin typeface="Calibri Light" panose="020F0302020204030204" pitchFamily="34" charset="0"/>
              </a:rPr>
              <a:t>the</a:t>
            </a:r>
            <a:r>
              <a:rPr lang="hr-HR" altLang="en-US" sz="2000" b="1" dirty="0" smtClean="0">
                <a:latin typeface="Calibri Light" panose="020F0302020204030204" pitchFamily="34" charset="0"/>
              </a:rPr>
              <a:t> </a:t>
            </a:r>
            <a:r>
              <a:rPr lang="hr-HR" altLang="en-US" sz="2000" b="1" dirty="0" err="1" smtClean="0">
                <a:latin typeface="Calibri Light" panose="020F0302020204030204" pitchFamily="34" charset="0"/>
              </a:rPr>
              <a:t>self-assesment</a:t>
            </a:r>
            <a:r>
              <a:rPr lang="hr-HR" altLang="en-US" sz="2000" b="1" dirty="0" smtClean="0">
                <a:latin typeface="Calibri Light" panose="020F0302020204030204" pitchFamily="34" charset="0"/>
              </a:rPr>
              <a:t> </a:t>
            </a:r>
            <a:r>
              <a:rPr lang="hr-HR" altLang="en-US" sz="2000" b="1" dirty="0" err="1" smtClean="0">
                <a:latin typeface="Calibri Light" panose="020F0302020204030204" pitchFamily="34" charset="0"/>
              </a:rPr>
              <a:t>activity</a:t>
            </a:r>
            <a:r>
              <a:rPr lang="hr-HR" altLang="en-US" sz="2000" b="1" dirty="0" smtClean="0">
                <a:latin typeface="Calibri Light" panose="020F0302020204030204" pitchFamily="34" charset="0"/>
              </a:rPr>
              <a:t> </a:t>
            </a:r>
            <a:r>
              <a:rPr lang="en-GB" altLang="en-US" sz="2000" b="1" dirty="0" smtClean="0">
                <a:latin typeface="Calibri Light" panose="020F0302020204030204" pitchFamily="34" charset="0"/>
              </a:rPr>
              <a:t>“</a:t>
            </a:r>
            <a:r>
              <a:rPr lang="hr-HR" altLang="en-US" sz="2000" b="1" dirty="0" smtClean="0">
                <a:latin typeface="Calibri Light" panose="020F0302020204030204" pitchFamily="34" charset="0"/>
              </a:rPr>
              <a:t>Search-</a:t>
            </a:r>
            <a:r>
              <a:rPr lang="hr-HR" altLang="en-US" sz="2000" b="1" dirty="0" err="1" smtClean="0">
                <a:latin typeface="Calibri Light" panose="020F0302020204030204" pitchFamily="34" charset="0"/>
              </a:rPr>
              <a:t>algorithms</a:t>
            </a:r>
            <a:r>
              <a:rPr lang="en-GB" altLang="en-US" sz="2000" b="1" dirty="0" smtClean="0">
                <a:latin typeface="Calibri Light" panose="020F0302020204030204" pitchFamily="34" charset="0"/>
              </a:rPr>
              <a:t>”</a:t>
            </a:r>
            <a:endParaRPr lang="en-US" altLang="en-US" sz="2000" dirty="0">
              <a:latin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359" y="1417638"/>
            <a:ext cx="6829856" cy="4110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8" y="2132856"/>
            <a:ext cx="8474874" cy="30256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rule mining </a:t>
            </a: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of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introductory programming 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2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</p:txBody>
      </p:sp>
    </p:spTree>
    <p:extLst>
      <p:ext uri="{BB962C8B-B14F-4D97-AF65-F5344CB8AC3E}">
        <p14:creationId xmlns:p14="http://schemas.microsoft.com/office/powerpoint/2010/main" val="2442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000" b="0" dirty="0" err="1" smtClean="0">
                <a:latin typeface="Calibri Light" panose="020F0302020204030204" pitchFamily="34" charset="0"/>
              </a:rPr>
              <a:t>Supportive</a:t>
            </a:r>
            <a:r>
              <a:rPr lang="hr-HR" altLang="en-US" sz="4000" b="0" dirty="0" smtClean="0">
                <a:latin typeface="Calibri Light" panose="020F0302020204030204" pitchFamily="34" charset="0"/>
              </a:rPr>
              <a:t> </a:t>
            </a:r>
            <a:r>
              <a:rPr lang="hr-HR" altLang="en-US" sz="4000" b="0" dirty="0" err="1" smtClean="0">
                <a:latin typeface="Calibri Light" panose="020F0302020204030204" pitchFamily="34" charset="0"/>
              </a:rPr>
              <a:t>activity</a:t>
            </a:r>
            <a:r>
              <a:rPr lang="hr-HR" altLang="en-US" sz="4000" dirty="0" smtClean="0">
                <a:latin typeface="Calibri Light" panose="020F0302020204030204" pitchFamily="34" charset="0"/>
              </a:rPr>
              <a:t>: Video </a:t>
            </a:r>
            <a:r>
              <a:rPr lang="hr-HR" altLang="en-US" sz="4000" dirty="0" err="1" smtClean="0">
                <a:latin typeface="Calibri Light" panose="020F0302020204030204" pitchFamily="34" charset="0"/>
              </a:rPr>
              <a:t>lectures</a:t>
            </a:r>
            <a:endParaRPr lang="en-US" altLang="en-US" sz="4000" dirty="0" smtClean="0">
              <a:latin typeface="Calibri Light" panose="020F03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62" y="1642677"/>
            <a:ext cx="6541585" cy="36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kstniOkvir 3"/>
          <p:cNvSpPr txBox="1">
            <a:spLocks noChangeArrowheads="1"/>
          </p:cNvSpPr>
          <p:nvPr/>
        </p:nvSpPr>
        <p:spPr bwMode="auto">
          <a:xfrm>
            <a:off x="1411062" y="5733256"/>
            <a:ext cx="6320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Calibri Light" panose="020F0302020204030204" pitchFamily="34" charset="0"/>
              </a:rPr>
              <a:t>Screenshot from the video lecture “Introduction to pointers”</a:t>
            </a:r>
            <a:endParaRPr lang="en-US" altLang="en-US" sz="2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021732"/>
            <a:ext cx="2307797" cy="1711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1340768"/>
            <a:ext cx="7276349" cy="4392488"/>
          </a:xfrm>
          <a:prstGeom prst="rect">
            <a:avLst/>
          </a:prstGeom>
          <a:noFill/>
          <a:ln w="50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rule mining </a:t>
            </a: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of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introductory programming 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2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</p:txBody>
      </p:sp>
    </p:spTree>
    <p:extLst>
      <p:ext uri="{BB962C8B-B14F-4D97-AF65-F5344CB8AC3E}">
        <p14:creationId xmlns:p14="http://schemas.microsoft.com/office/powerpoint/2010/main" val="1141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 err="1" smtClean="0">
                <a:latin typeface="Calibri Light" panose="020F0302020204030204" pitchFamily="34" charset="0"/>
              </a:rPr>
              <a:t>Dataset</a:t>
            </a:r>
            <a:r>
              <a:rPr lang="hr-HR" altLang="en-US" dirty="0" smtClean="0">
                <a:latin typeface="Calibri Light" panose="020F0302020204030204" pitchFamily="34" charset="0"/>
              </a:rPr>
              <a:t> </a:t>
            </a:r>
            <a:r>
              <a:rPr lang="hr-HR" altLang="en-US" dirty="0" err="1" smtClean="0">
                <a:latin typeface="Calibri Light" panose="020F0302020204030204" pitchFamily="34" charset="0"/>
              </a:rPr>
              <a:t>and</a:t>
            </a:r>
            <a:r>
              <a:rPr lang="hr-HR" altLang="en-US" dirty="0" smtClean="0">
                <a:latin typeface="Calibri Light" panose="020F0302020204030204" pitchFamily="34" charset="0"/>
              </a:rPr>
              <a:t> </a:t>
            </a:r>
            <a:r>
              <a:rPr lang="hr-HR" altLang="en-US" dirty="0" err="1" smtClean="0">
                <a:latin typeface="Calibri Light" panose="020F0302020204030204" pitchFamily="34" charset="0"/>
              </a:rPr>
              <a:t>experiment</a:t>
            </a:r>
            <a:endParaRPr lang="en-US" altLang="en-US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84855"/>
              </p:ext>
            </p:extLst>
          </p:nvPr>
        </p:nvGraphicFramePr>
        <p:xfrm>
          <a:off x="457200" y="1527633"/>
          <a:ext cx="8353426" cy="1377520"/>
        </p:xfrm>
        <a:graphic>
          <a:graphicData uri="http://schemas.openxmlformats.org/drawingml/2006/table">
            <a:tbl>
              <a:tblPr firstRow="1" firstCol="1" bandRow="1"/>
              <a:tblGrid>
                <a:gridCol w="1090464"/>
                <a:gridCol w="1080120"/>
                <a:gridCol w="1080120"/>
                <a:gridCol w="1152128"/>
                <a:gridCol w="1512168"/>
                <a:gridCol w="2438426"/>
              </a:tblGrid>
              <a:tr h="557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Lectures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Quizzes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Labs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Videos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Self-</a:t>
                      </a:r>
                      <a:r>
                        <a:rPr lang="en-GB" sz="2000" b="1" dirty="0" err="1" smtClean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assessm</a:t>
                      </a:r>
                      <a:r>
                        <a:rPr lang="hr-HR" sz="2000" b="1" dirty="0" err="1" smtClean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ents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Grade</a:t>
                      </a:r>
                      <a:endParaRPr lang="en-US" sz="20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Gained points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Gained points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Gained points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No. of clicks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No. of clicks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Final mark the student obtained in the course</a:t>
                      </a:r>
                      <a:endParaRPr lang="en-US" sz="20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98627"/>
              </p:ext>
            </p:extLst>
          </p:nvPr>
        </p:nvGraphicFramePr>
        <p:xfrm>
          <a:off x="3252374" y="3140968"/>
          <a:ext cx="4680520" cy="716518"/>
        </p:xfrm>
        <a:graphic>
          <a:graphicData uri="http://schemas.openxmlformats.org/drawingml/2006/table">
            <a:tbl>
              <a:tblPr firstRow="1" firstCol="1" bandRow="1"/>
              <a:tblGrid>
                <a:gridCol w="779928"/>
                <a:gridCol w="779928"/>
                <a:gridCol w="779928"/>
                <a:gridCol w="779928"/>
                <a:gridCol w="780404"/>
                <a:gridCol w="780404"/>
              </a:tblGrid>
              <a:tr h="309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A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B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C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D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E</a:t>
                      </a:r>
                      <a:endParaRPr lang="en-US" sz="22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F</a:t>
                      </a:r>
                      <a:endParaRPr lang="en-US" sz="22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4</a:t>
                      </a:r>
                      <a:endParaRPr lang="en-US" sz="22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6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12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14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16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25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94" marR="68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13347" name="TekstniOkvir 12"/>
          <p:cNvSpPr txBox="1">
            <a:spLocks noChangeArrowheads="1"/>
          </p:cNvSpPr>
          <p:nvPr/>
        </p:nvSpPr>
        <p:spPr bwMode="auto">
          <a:xfrm>
            <a:off x="323528" y="3140968"/>
            <a:ext cx="2096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2000" b="1" dirty="0">
                <a:latin typeface="Calibri Light" panose="020F0302020204030204" pitchFamily="34" charset="0"/>
              </a:rPr>
              <a:t>Grade </a:t>
            </a:r>
            <a:r>
              <a:rPr lang="hr-HR" altLang="en-US" sz="2000" b="1" dirty="0" err="1">
                <a:latin typeface="Calibri Light" panose="020F0302020204030204" pitchFamily="34" charset="0"/>
              </a:rPr>
              <a:t>distribution</a:t>
            </a:r>
            <a:r>
              <a:rPr lang="hr-HR" altLang="en-US" sz="2000" b="1" dirty="0">
                <a:latin typeface="Calibri Light" panose="020F0302020204030204" pitchFamily="34" charset="0"/>
              </a:rPr>
              <a:t>:</a:t>
            </a:r>
            <a:endParaRPr lang="en-US" altLang="en-US" sz="20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4" name="Tablic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37714"/>
              </p:ext>
            </p:extLst>
          </p:nvPr>
        </p:nvGraphicFramePr>
        <p:xfrm>
          <a:off x="4188478" y="4184821"/>
          <a:ext cx="3780948" cy="695319"/>
        </p:xfrm>
        <a:graphic>
          <a:graphicData uri="http://schemas.openxmlformats.org/drawingml/2006/table">
            <a:tbl>
              <a:tblPr firstRow="1" firstCol="1" bandRow="1"/>
              <a:tblGrid>
                <a:gridCol w="1260316"/>
                <a:gridCol w="1260316"/>
                <a:gridCol w="1260316"/>
              </a:tblGrid>
              <a:tr h="36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GOOD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PASS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FAIL</a:t>
                      </a:r>
                      <a:endParaRPr lang="en-US" sz="2200" b="1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22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30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 Light" panose="020F0302020204030204" pitchFamily="34" charset="0"/>
                          <a:ea typeface="Times New Roman"/>
                        </a:rPr>
                        <a:t>25</a:t>
                      </a:r>
                      <a:endParaRPr lang="en-US" sz="2200" b="1" dirty="0">
                        <a:effectLst/>
                        <a:latin typeface="Calibri Light" panose="020F0302020204030204" pitchFamily="34" charset="0"/>
                        <a:ea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13358" name="TekstniOkvir 14"/>
          <p:cNvSpPr txBox="1">
            <a:spLocks noChangeArrowheads="1"/>
          </p:cNvSpPr>
          <p:nvPr/>
        </p:nvSpPr>
        <p:spPr bwMode="auto">
          <a:xfrm>
            <a:off x="323528" y="4000547"/>
            <a:ext cx="3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2000" b="1" dirty="0">
                <a:latin typeface="Calibri Light" panose="020F0302020204030204" pitchFamily="34" charset="0"/>
              </a:rPr>
              <a:t>Grade </a:t>
            </a:r>
            <a:r>
              <a:rPr lang="hr-HR" altLang="en-US" sz="2000" b="1" dirty="0" err="1">
                <a:latin typeface="Calibri Light" panose="020F0302020204030204" pitchFamily="34" charset="0"/>
              </a:rPr>
              <a:t>attribute</a:t>
            </a:r>
            <a:r>
              <a:rPr lang="hr-HR" altLang="en-US" sz="2000" b="1" dirty="0">
                <a:latin typeface="Calibri Light" panose="020F0302020204030204" pitchFamily="34" charset="0"/>
              </a:rPr>
              <a:t> </a:t>
            </a:r>
            <a:r>
              <a:rPr lang="hr-HR" altLang="en-US" sz="2000" b="1" dirty="0" err="1">
                <a:latin typeface="Calibri Light" panose="020F0302020204030204" pitchFamily="34" charset="0"/>
              </a:rPr>
              <a:t>transformation</a:t>
            </a:r>
            <a:r>
              <a:rPr lang="hr-HR" altLang="en-US" sz="2400" b="1" dirty="0">
                <a:latin typeface="Calibri Light" panose="020F0302020204030204" pitchFamily="34" charset="0"/>
              </a:rPr>
              <a:t>:</a:t>
            </a:r>
            <a:endParaRPr lang="en-US" altLang="en-US" sz="2400" b="1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4985755"/>
            <a:ext cx="8785225" cy="1363290"/>
          </a:xfrm>
        </p:spPr>
        <p:txBody>
          <a:bodyPr/>
          <a:lstStyle/>
          <a:p>
            <a:pPr marL="538163" indent="-363538">
              <a:tabLst>
                <a:tab pos="631825" algn="l"/>
              </a:tabLst>
            </a:pPr>
            <a:r>
              <a:rPr lang="en-US" sz="2600" dirty="0" smtClean="0">
                <a:latin typeface="Calibri Light" panose="020F0302020204030204" pitchFamily="34" charset="0"/>
              </a:rPr>
              <a:t>we used Association rule mining based on the </a:t>
            </a:r>
            <a:r>
              <a:rPr lang="en-US" sz="2600" dirty="0" err="1" smtClean="0">
                <a:latin typeface="Calibri Light" panose="020F0302020204030204" pitchFamily="34" charset="0"/>
              </a:rPr>
              <a:t>Apriori</a:t>
            </a:r>
            <a:r>
              <a:rPr lang="en-US" sz="2600" dirty="0" smtClean="0">
                <a:latin typeface="Calibri Light" panose="020F0302020204030204" pitchFamily="34" charset="0"/>
              </a:rPr>
              <a:t> method, to discover connections between selected activities and students’ </a:t>
            </a:r>
            <a:r>
              <a:rPr lang="en-US" sz="2600" smtClean="0">
                <a:latin typeface="Calibri Light" panose="020F0302020204030204" pitchFamily="34" charset="0"/>
              </a:rPr>
              <a:t>final grades</a:t>
            </a:r>
            <a:endParaRPr lang="hr-HR" sz="2600" dirty="0" smtClean="0">
              <a:latin typeface="Calibri Light" panose="020F03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rule mining </a:t>
            </a: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of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introductory programming 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2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</p:txBody>
      </p:sp>
    </p:spTree>
    <p:extLst>
      <p:ext uri="{BB962C8B-B14F-4D97-AF65-F5344CB8AC3E}">
        <p14:creationId xmlns:p14="http://schemas.microsoft.com/office/powerpoint/2010/main" val="462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 err="1" smtClean="0">
                <a:latin typeface="Calibri Light" panose="020F0302020204030204" pitchFamily="34" charset="0"/>
              </a:rPr>
              <a:t>Results</a:t>
            </a:r>
            <a:r>
              <a:rPr lang="hr-HR" altLang="en-US" dirty="0" smtClean="0">
                <a:latin typeface="Calibri Light" panose="020F0302020204030204" pitchFamily="34" charset="0"/>
              </a:rPr>
              <a:t>: </a:t>
            </a:r>
            <a:r>
              <a:rPr lang="en-US" altLang="en-US" dirty="0" smtClean="0">
                <a:latin typeface="Calibri Light" panose="020F0302020204030204" pitchFamily="34" charset="0"/>
              </a:rPr>
              <a:t>Group rules matrix</a:t>
            </a:r>
          </a:p>
        </p:txBody>
      </p:sp>
      <p:sp>
        <p:nvSpPr>
          <p:cNvPr id="21507" name="TekstniOkvir 1"/>
          <p:cNvSpPr txBox="1">
            <a:spLocks noChangeArrowheads="1"/>
          </p:cNvSpPr>
          <p:nvPr/>
        </p:nvSpPr>
        <p:spPr bwMode="auto">
          <a:xfrm>
            <a:off x="1835150" y="5219700"/>
            <a:ext cx="91598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 dirty="0" err="1"/>
              <a:t>inspect</a:t>
            </a:r>
            <a:endParaRPr lang="en-US" altLang="en-US" sz="1800" dirty="0"/>
          </a:p>
        </p:txBody>
      </p:sp>
      <p:sp>
        <p:nvSpPr>
          <p:cNvPr id="21508" name="TekstniOkvir 2"/>
          <p:cNvSpPr txBox="1">
            <a:spLocks noChangeArrowheads="1"/>
          </p:cNvSpPr>
          <p:nvPr/>
        </p:nvSpPr>
        <p:spPr bwMode="auto">
          <a:xfrm>
            <a:off x="3419475" y="5224463"/>
            <a:ext cx="99218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 dirty="0" err="1"/>
              <a:t>zoom</a:t>
            </a:r>
            <a:r>
              <a:rPr lang="hr-HR" altLang="en-US" sz="1800" dirty="0"/>
              <a:t> </a:t>
            </a:r>
            <a:r>
              <a:rPr lang="hr-HR" altLang="en-US" sz="1800" dirty="0" err="1"/>
              <a:t>in</a:t>
            </a:r>
            <a:endParaRPr lang="en-US" altLang="en-US" sz="1800" dirty="0"/>
          </a:p>
        </p:txBody>
      </p:sp>
      <p:sp>
        <p:nvSpPr>
          <p:cNvPr id="21509" name="TekstniOkvir 3"/>
          <p:cNvSpPr txBox="1">
            <a:spLocks noChangeArrowheads="1"/>
          </p:cNvSpPr>
          <p:nvPr/>
        </p:nvSpPr>
        <p:spPr bwMode="auto">
          <a:xfrm>
            <a:off x="5148263" y="5224463"/>
            <a:ext cx="113347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 dirty="0" err="1"/>
              <a:t>zoom</a:t>
            </a:r>
            <a:r>
              <a:rPr lang="hr-HR" altLang="en-US" sz="1800" dirty="0"/>
              <a:t> </a:t>
            </a:r>
            <a:r>
              <a:rPr lang="hr-HR" altLang="en-US" sz="1800" dirty="0" err="1"/>
              <a:t>out</a:t>
            </a:r>
            <a:endParaRPr lang="en-US" altLang="en-US" sz="1800" dirty="0"/>
          </a:p>
        </p:txBody>
      </p:sp>
      <p:sp>
        <p:nvSpPr>
          <p:cNvPr id="21510" name="TekstniOkvir 4"/>
          <p:cNvSpPr txBox="1">
            <a:spLocks noChangeArrowheads="1"/>
          </p:cNvSpPr>
          <p:nvPr/>
        </p:nvSpPr>
        <p:spPr bwMode="auto">
          <a:xfrm>
            <a:off x="7080250" y="5224463"/>
            <a:ext cx="56991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 dirty="0" err="1"/>
              <a:t>end</a:t>
            </a:r>
            <a:endParaRPr lang="en-US" altLang="en-US" sz="1800" dirty="0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8934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rule mining </a:t>
            </a: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of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introductory programming 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2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</p:txBody>
      </p:sp>
    </p:spTree>
    <p:extLst>
      <p:ext uri="{BB962C8B-B14F-4D97-AF65-F5344CB8AC3E}">
        <p14:creationId xmlns:p14="http://schemas.microsoft.com/office/powerpoint/2010/main" val="22512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000" dirty="0" err="1" smtClean="0">
                <a:latin typeface="Calibri Light" panose="020F0302020204030204" pitchFamily="34" charset="0"/>
              </a:rPr>
              <a:t>Results</a:t>
            </a:r>
            <a:r>
              <a:rPr lang="hr-HR" altLang="en-US" sz="4000" dirty="0" smtClean="0">
                <a:latin typeface="Calibri Light" panose="020F0302020204030204" pitchFamily="34" charset="0"/>
              </a:rPr>
              <a:t>: </a:t>
            </a:r>
            <a:r>
              <a:rPr lang="hr-HR" altLang="en-US" sz="4000" dirty="0" err="1" smtClean="0">
                <a:latin typeface="Calibri Light" panose="020F0302020204030204" pitchFamily="34" charset="0"/>
              </a:rPr>
              <a:t>Voted</a:t>
            </a:r>
            <a:r>
              <a:rPr lang="hr-HR" altLang="en-US" sz="4000" dirty="0" smtClean="0">
                <a:latin typeface="Calibri Light" panose="020F0302020204030204" pitchFamily="34" charset="0"/>
              </a:rPr>
              <a:t> </a:t>
            </a:r>
            <a:r>
              <a:rPr lang="hr-HR" altLang="en-US" sz="4000" dirty="0" err="1" smtClean="0">
                <a:latin typeface="Calibri Light" panose="020F0302020204030204" pitchFamily="34" charset="0"/>
              </a:rPr>
              <a:t>rules</a:t>
            </a:r>
            <a:endParaRPr lang="en-US" altLang="en-US" sz="4000" dirty="0" smtClean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Association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rule mining and visualization of introductory programming 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2 </a:t>
            </a: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course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4978">
            <a:off x="132862" y="1915050"/>
            <a:ext cx="5694517" cy="1089692"/>
          </a:xfrm>
          <a:prstGeom prst="rect">
            <a:avLst/>
          </a:prstGeom>
          <a:ln>
            <a:solidFill>
              <a:srgbClr val="5DB2F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r="28842"/>
          <a:stretch/>
        </p:blipFill>
        <p:spPr>
          <a:xfrm rot="162535">
            <a:off x="4067944" y="1303606"/>
            <a:ext cx="5040560" cy="1156290"/>
          </a:xfrm>
          <a:prstGeom prst="rect">
            <a:avLst/>
          </a:prstGeom>
          <a:ln>
            <a:solidFill>
              <a:srgbClr val="5DB2F9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8674" y="3425739"/>
            <a:ext cx="8785225" cy="2731442"/>
          </a:xfrm>
        </p:spPr>
        <p:txBody>
          <a:bodyPr/>
          <a:lstStyle/>
          <a:p>
            <a:pPr marL="538163" indent="-363538">
              <a:tabLst>
                <a:tab pos="631825" algn="l"/>
              </a:tabLst>
            </a:pPr>
            <a:r>
              <a:rPr lang="en-US" sz="2400" dirty="0" smtClean="0">
                <a:latin typeface="Calibri Light" panose="020F0302020204030204" pitchFamily="34" charset="0"/>
              </a:rPr>
              <a:t>“videos=max”</a:t>
            </a:r>
            <a:r>
              <a:rPr lang="hr-HR" sz="2400" dirty="0" smtClean="0">
                <a:latin typeface="Calibri Light" panose="020F0302020204030204" pitchFamily="34" charset="0"/>
              </a:rPr>
              <a:t>- </a:t>
            </a:r>
            <a:r>
              <a:rPr lang="en-US" sz="2400" dirty="0" smtClean="0">
                <a:latin typeface="Calibri Light" panose="020F0302020204030204" pitchFamily="34" charset="0"/>
              </a:rPr>
              <a:t>antecedent </a:t>
            </a:r>
            <a:r>
              <a:rPr lang="en-US" sz="2400" dirty="0" smtClean="0">
                <a:solidFill>
                  <a:srgbClr val="0996ED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</a:t>
            </a:r>
            <a:r>
              <a:rPr lang="hr-HR" sz="2400" dirty="0" smtClean="0">
                <a:solidFill>
                  <a:srgbClr val="0996ED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“performance=GOOD” </a:t>
            </a:r>
            <a:r>
              <a:rPr lang="hr-HR" sz="2400" dirty="0" smtClean="0">
                <a:latin typeface="Calibri Light" panose="020F0302020204030204" pitchFamily="34" charset="0"/>
              </a:rPr>
              <a:t>as </a:t>
            </a:r>
            <a:r>
              <a:rPr lang="en-US" sz="2400" dirty="0" smtClean="0">
                <a:latin typeface="Calibri Light" panose="020F0302020204030204" pitchFamily="34" charset="0"/>
              </a:rPr>
              <a:t>consequence</a:t>
            </a:r>
            <a:endParaRPr lang="hr-HR" altLang="en-US" sz="2400" dirty="0" smtClean="0">
              <a:latin typeface="Calibri Light" panose="020F0302020204030204" pitchFamily="34" charset="0"/>
            </a:endParaRPr>
          </a:p>
          <a:p>
            <a:pPr marL="538163" indent="-363538">
              <a:tabLst>
                <a:tab pos="631825" algn="l"/>
              </a:tabLst>
            </a:pPr>
            <a:r>
              <a:rPr lang="en-US" sz="2400" dirty="0" smtClean="0">
                <a:latin typeface="Calibri Light" panose="020F0302020204030204" pitchFamily="34" charset="0"/>
              </a:rPr>
              <a:t>“videos=min” </a:t>
            </a:r>
            <a:r>
              <a:rPr lang="hr-HR" sz="2400" dirty="0">
                <a:latin typeface="Calibri Light" panose="020F0302020204030204" pitchFamily="34" charset="0"/>
              </a:rPr>
              <a:t>- </a:t>
            </a:r>
            <a:r>
              <a:rPr lang="en-US" sz="2400" dirty="0">
                <a:latin typeface="Calibri Light" panose="020F0302020204030204" pitchFamily="34" charset="0"/>
              </a:rPr>
              <a:t>antecedent </a:t>
            </a:r>
            <a:r>
              <a:rPr lang="en-US" sz="2400" dirty="0">
                <a:solidFill>
                  <a:srgbClr val="0996ED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Calibri Light" panose="020F0302020204030204" pitchFamily="34" charset="0"/>
              </a:rPr>
              <a:t> “performance=FAIL” </a:t>
            </a:r>
            <a:r>
              <a:rPr lang="hr-HR" sz="2400" dirty="0" smtClean="0">
                <a:latin typeface="Calibri Light" panose="020F0302020204030204" pitchFamily="34" charset="0"/>
              </a:rPr>
              <a:t>as </a:t>
            </a:r>
            <a:r>
              <a:rPr lang="en-US" sz="2400" dirty="0" smtClean="0">
                <a:latin typeface="Calibri Light" panose="020F0302020204030204" pitchFamily="34" charset="0"/>
              </a:rPr>
              <a:t>consequence</a:t>
            </a:r>
            <a:r>
              <a:rPr lang="hr-HR" sz="2400" dirty="0" smtClean="0">
                <a:latin typeface="Calibri Light" panose="020F0302020204030204" pitchFamily="34" charset="0"/>
              </a:rPr>
              <a:t> (</a:t>
            </a:r>
            <a:r>
              <a:rPr lang="hr-HR" sz="2400" dirty="0" err="1" smtClean="0">
                <a:latin typeface="Calibri Light" panose="020F0302020204030204" pitchFamily="34" charset="0"/>
              </a:rPr>
              <a:t>except</a:t>
            </a:r>
            <a:r>
              <a:rPr lang="hr-HR" sz="2400" dirty="0" smtClean="0">
                <a:latin typeface="Calibri Light" panose="020F0302020204030204" pitchFamily="34" charset="0"/>
              </a:rPr>
              <a:t> 1 </a:t>
            </a:r>
            <a:r>
              <a:rPr lang="hr-HR" sz="2400" dirty="0" err="1" smtClean="0">
                <a:latin typeface="Calibri Light" panose="020F0302020204030204" pitchFamily="34" charset="0"/>
              </a:rPr>
              <a:t>rule</a:t>
            </a:r>
            <a:r>
              <a:rPr lang="hr-HR" sz="2400" dirty="0" smtClean="0">
                <a:latin typeface="Calibri Light" panose="020F0302020204030204" pitchFamily="34" charset="0"/>
              </a:rPr>
              <a:t>)</a:t>
            </a:r>
          </a:p>
          <a:p>
            <a:pPr marL="538163" indent="-363538">
              <a:tabLst>
                <a:tab pos="631825" algn="l"/>
              </a:tabLst>
            </a:pPr>
            <a:r>
              <a:rPr lang="hr-HR" sz="2400" dirty="0" smtClean="0">
                <a:latin typeface="Calibri Light" panose="020F0302020204030204" pitchFamily="34" charset="0"/>
              </a:rPr>
              <a:t>s</a:t>
            </a:r>
            <a:r>
              <a:rPr lang="en-US" sz="2400" dirty="0" smtClean="0">
                <a:latin typeface="Calibri Light" panose="020F0302020204030204" pitchFamily="34" charset="0"/>
              </a:rPr>
              <a:t>elf-assessment </a:t>
            </a:r>
            <a:r>
              <a:rPr lang="hr-HR" sz="2400" dirty="0" smtClean="0">
                <a:latin typeface="Calibri Light" panose="020F0302020204030204" pitchFamily="34" charset="0"/>
              </a:rPr>
              <a:t>- </a:t>
            </a:r>
            <a:r>
              <a:rPr lang="en-US" sz="2400" dirty="0" smtClean="0">
                <a:latin typeface="Calibri Light" panose="020F0302020204030204" pitchFamily="34" charset="0"/>
              </a:rPr>
              <a:t>not a decisive factor </a:t>
            </a:r>
            <a:endParaRPr lang="hr-HR" sz="2400" dirty="0" smtClean="0">
              <a:latin typeface="Calibri Light" panose="020F0302020204030204" pitchFamily="34" charset="0"/>
            </a:endParaRPr>
          </a:p>
          <a:p>
            <a:pPr marL="812800" lvl="1" indent="-238125">
              <a:buSzPct val="170000"/>
              <a:buFont typeface="Calibri Light" panose="020F0302020204030204" pitchFamily="34" charset="0"/>
              <a:buChar char="*"/>
              <a:tabLst>
                <a:tab pos="631825" algn="l"/>
              </a:tabLst>
            </a:pPr>
            <a:r>
              <a:rPr lang="en-US" sz="1800" dirty="0" smtClean="0">
                <a:latin typeface="Calibri Light" panose="020F0302020204030204" pitchFamily="34" charset="0"/>
              </a:rPr>
              <a:t>antecedent “self</a:t>
            </a:r>
            <a:r>
              <a:rPr lang="hr-HR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err="1" smtClean="0">
                <a:latin typeface="Calibri Light" panose="020F0302020204030204" pitchFamily="34" charset="0"/>
              </a:rPr>
              <a:t>assessm</a:t>
            </a:r>
            <a:r>
              <a:rPr lang="en-US" sz="1800" dirty="0" smtClean="0">
                <a:latin typeface="Calibri Light" panose="020F0302020204030204" pitchFamily="34" charset="0"/>
              </a:rPr>
              <a:t>.=min” is the most common for the consequence “performance=FAIL</a:t>
            </a:r>
            <a:r>
              <a:rPr lang="hr-HR" sz="1800" dirty="0" smtClean="0">
                <a:latin typeface="Calibri Light" panose="020F0302020204030204" pitchFamily="34" charset="0"/>
              </a:rPr>
              <a:t>”</a:t>
            </a:r>
            <a:endParaRPr lang="hr-HR" altLang="en-US" sz="1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Mining student data to assess the impact of Moodle activities and prior knowledge on programming </a:t>
            </a:r>
            <a:r>
              <a:rPr lang="hr-HR" cap="small" dirty="0" smtClean="0">
                <a:latin typeface="Calibri Light" panose="020F0302020204030204" pitchFamily="34" charset="0"/>
              </a:rPr>
              <a:t>1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en-US" sz="3600" cap="small" dirty="0" smtClean="0">
                <a:latin typeface="Calibri Light" panose="020F0302020204030204" pitchFamily="34" charset="0"/>
              </a:rPr>
              <a:t>course success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Association rule mining and visualization of introductory programming </a:t>
            </a:r>
            <a:r>
              <a:rPr lang="hr-HR" cap="small" dirty="0" smtClean="0">
                <a:latin typeface="Calibri Light" panose="020F0302020204030204" pitchFamily="34" charset="0"/>
              </a:rPr>
              <a:t>2</a:t>
            </a:r>
            <a:r>
              <a:rPr lang="hr-HR" sz="3600" cap="small" dirty="0" smtClean="0">
                <a:latin typeface="Calibri Light" panose="020F0302020204030204" pitchFamily="34" charset="0"/>
              </a:rPr>
              <a:t> </a:t>
            </a:r>
            <a:r>
              <a:rPr lang="en-US" sz="3600" cap="small" dirty="0" smtClean="0">
                <a:latin typeface="Calibri Light" panose="020F0302020204030204" pitchFamily="34" charset="0"/>
              </a:rPr>
              <a:t>course activities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Text mining student reports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3600" b="1" cap="small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in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3600" b="1" cap="small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3600" b="1" cap="small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Algorithms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3600" b="1" cap="small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Data </a:t>
            </a:r>
            <a:r>
              <a:rPr lang="hr-HR" sz="3600" b="1" cap="small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Structures</a:t>
            </a:r>
            <a:endParaRPr lang="en-US" sz="3600" b="1" cap="small" dirty="0">
              <a:solidFill>
                <a:srgbClr val="0996ED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1"/>
          <a:stretch>
            <a:fillRect/>
          </a:stretch>
        </p:blipFill>
        <p:spPr bwMode="auto">
          <a:xfrm>
            <a:off x="1691680" y="5247086"/>
            <a:ext cx="4294901" cy="9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79">
            <a:off x="391909" y="3578006"/>
            <a:ext cx="4083122" cy="14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648">
            <a:off x="4862222" y="2783365"/>
            <a:ext cx="3646451" cy="2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 smtClean="0">
                <a:latin typeface="Calibri Light" panose="020F0302020204030204" pitchFamily="34" charset="0"/>
              </a:rPr>
              <a:t>Student </a:t>
            </a:r>
            <a:r>
              <a:rPr lang="hr-HR" altLang="en-US" dirty="0" err="1" smtClean="0">
                <a:latin typeface="Calibri Light" panose="020F0302020204030204" pitchFamily="34" charset="0"/>
              </a:rPr>
              <a:t>reports</a:t>
            </a:r>
            <a:endParaRPr lang="hr-HR" alt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887" y="1299099"/>
            <a:ext cx="8686800" cy="2138835"/>
          </a:xfrm>
        </p:spPr>
        <p:txBody>
          <a:bodyPr/>
          <a:lstStyle/>
          <a:p>
            <a:pPr marL="444500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Informatics students: two mid-reports per group + one final per each member </a:t>
            </a:r>
          </a:p>
          <a:p>
            <a:pPr marL="444500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Mathematics students: only final report (seminar) per each member of the group</a:t>
            </a:r>
          </a:p>
          <a:p>
            <a:pPr marL="444500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Form was not prescribed </a:t>
            </a: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2100" dirty="0" smtClean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Text mining student reports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in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Algorithms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Data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Structures</a:t>
            </a:r>
            <a:endParaRPr lang="en-US" sz="1600" cap="small" dirty="0">
              <a:solidFill>
                <a:srgbClr val="0996ED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92"/>
            <a:ext cx="8229600" cy="1143000"/>
          </a:xfrm>
        </p:spPr>
        <p:txBody>
          <a:bodyPr/>
          <a:lstStyle/>
          <a:p>
            <a:r>
              <a:rPr lang="hr-HR" sz="3600" dirty="0" err="1" smtClean="0">
                <a:latin typeface="Calibri Light" panose="020F0302020204030204" pitchFamily="34" charset="0"/>
              </a:rPr>
              <a:t>Experiment</a:t>
            </a:r>
            <a:r>
              <a:rPr lang="hr-HR" sz="3600" dirty="0" smtClean="0">
                <a:latin typeface="Calibri Light" panose="020F0302020204030204" pitchFamily="34" charset="0"/>
              </a:rPr>
              <a:t> </a:t>
            </a:r>
            <a:r>
              <a:rPr lang="hr-HR" sz="3600" dirty="0" err="1" smtClean="0">
                <a:latin typeface="Calibri Light" panose="020F0302020204030204" pitchFamily="34" charset="0"/>
              </a:rPr>
              <a:t>and</a:t>
            </a:r>
            <a:r>
              <a:rPr lang="hr-HR" sz="3600" dirty="0" smtClean="0">
                <a:latin typeface="Calibri Light" panose="020F0302020204030204" pitchFamily="34" charset="0"/>
              </a:rPr>
              <a:t> </a:t>
            </a:r>
            <a:r>
              <a:rPr lang="hr-HR" sz="3600" dirty="0" err="1" smtClean="0">
                <a:latin typeface="Calibri Light" panose="020F0302020204030204" pitchFamily="34" charset="0"/>
              </a:rPr>
              <a:t>results</a:t>
            </a:r>
            <a:endParaRPr lang="hr-HR" sz="36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5" y="1340768"/>
            <a:ext cx="8808163" cy="4896544"/>
          </a:xfrm>
        </p:spPr>
        <p:txBody>
          <a:bodyPr/>
          <a:lstStyle/>
          <a:p>
            <a:pPr marL="631825" indent="-631825"/>
            <a:r>
              <a:rPr lang="pl-PL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Descriptive statistical analysis </a:t>
            </a:r>
          </a:p>
          <a:p>
            <a:pPr marL="631825" indent="-631825"/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631825" indent="-631825"/>
            <a:endParaRPr lang="pl-PL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631825" indent="-631825"/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631825" indent="-631825"/>
            <a:r>
              <a:rPr lang="en-US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Frequency word analysis</a:t>
            </a:r>
          </a:p>
          <a:p>
            <a:pPr marL="1031875" lvl="1" indent="-631825"/>
            <a:r>
              <a:rPr lang="en-US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Word </a:t>
            </a:r>
            <a:r>
              <a:rPr lang="en-US" sz="2400" b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„problem” </a:t>
            </a:r>
            <a:r>
              <a:rPr lang="en-US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is present in all top words except for grade A</a:t>
            </a:r>
          </a:p>
          <a:p>
            <a:pPr marL="1031875" lvl="1" indent="-631825"/>
            <a:r>
              <a:rPr lang="en-US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in mid-reports – 3/10 top words are C++ keywords</a:t>
            </a:r>
          </a:p>
          <a:p>
            <a:pPr marL="1031875" lvl="1" indent="-631825"/>
            <a:endParaRPr lang="pl-PL" sz="24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031875" lvl="1" indent="-631825"/>
            <a:endParaRPr lang="pl-PL" sz="24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631825" indent="-631825"/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0" algn="l"/>
              </a:tabLst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36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Text mining student reports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in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Algorithms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Data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Structures</a:t>
            </a:r>
            <a:endParaRPr lang="en-US" sz="1600" cap="small" dirty="0">
              <a:solidFill>
                <a:srgbClr val="0996ED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0045"/>
              </p:ext>
            </p:extLst>
          </p:nvPr>
        </p:nvGraphicFramePr>
        <p:xfrm>
          <a:off x="457200" y="2060849"/>
          <a:ext cx="8306072" cy="20290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65712"/>
                <a:gridCol w="3240360"/>
              </a:tblGrid>
              <a:tr h="64807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report </a:t>
                      </a:r>
                      <a:r>
                        <a:rPr lang="pl-PL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length and grades or type of report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cap="all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No significant </a:t>
                      </a:r>
                      <a:r>
                        <a:rPr lang="pl-PL" sz="2000" b="0" cap="all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correlation</a:t>
                      </a:r>
                      <a:endParaRPr lang="pl-PL" sz="2000" b="0" cap="all" dirty="0" smtClean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403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the scores obtained on each project individually and the final grade </a:t>
                      </a:r>
                      <a:endParaRPr lang="en-US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STRONG </a:t>
                      </a:r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lang="en-US" sz="2000" b="0" dirty="0" smtClean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7142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the score obtained on seminar and the final grade </a:t>
                      </a:r>
                      <a:endParaRPr lang="en-US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MODERATE </a:t>
                      </a:r>
                      <a:r>
                        <a:rPr lang="en-US" sz="2000" b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lang="hr-HR" sz="2000" b="0" dirty="0" smtClean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2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92"/>
            <a:ext cx="8229600" cy="1143000"/>
          </a:xfrm>
        </p:spPr>
        <p:txBody>
          <a:bodyPr/>
          <a:lstStyle/>
          <a:p>
            <a:r>
              <a:rPr lang="hr-HR" sz="3600" dirty="0" err="1" smtClean="0">
                <a:latin typeface="Calibri Light" panose="020F0302020204030204" pitchFamily="34" charset="0"/>
              </a:rPr>
              <a:t>Experiment</a:t>
            </a:r>
            <a:r>
              <a:rPr lang="hr-HR" sz="3600" dirty="0" smtClean="0">
                <a:latin typeface="Calibri Light" panose="020F0302020204030204" pitchFamily="34" charset="0"/>
              </a:rPr>
              <a:t> </a:t>
            </a:r>
            <a:r>
              <a:rPr lang="hr-HR" sz="3600" dirty="0" err="1" smtClean="0">
                <a:latin typeface="Calibri Light" panose="020F0302020204030204" pitchFamily="34" charset="0"/>
              </a:rPr>
              <a:t>and</a:t>
            </a:r>
            <a:r>
              <a:rPr lang="hr-HR" sz="3600" dirty="0" smtClean="0">
                <a:latin typeface="Calibri Light" panose="020F0302020204030204" pitchFamily="34" charset="0"/>
              </a:rPr>
              <a:t> </a:t>
            </a:r>
            <a:r>
              <a:rPr lang="hr-HR" sz="3600" dirty="0" err="1" smtClean="0">
                <a:latin typeface="Calibri Light" panose="020F0302020204030204" pitchFamily="34" charset="0"/>
              </a:rPr>
              <a:t>results</a:t>
            </a:r>
            <a:endParaRPr lang="hr-HR" sz="36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87" y="1412776"/>
            <a:ext cx="8808163" cy="4896544"/>
          </a:xfrm>
        </p:spPr>
        <p:txBody>
          <a:bodyPr/>
          <a:lstStyle/>
          <a:p>
            <a:pPr marL="631825" indent="-631825"/>
            <a:r>
              <a:rPr lang="en-US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Contrastive analysis</a:t>
            </a:r>
          </a:p>
          <a:p>
            <a:pPr marL="1031875" lvl="1" indent="-631825"/>
            <a:r>
              <a:rPr lang="pl-PL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highest </a:t>
            </a:r>
            <a:r>
              <a:rPr lang="pl-PL" sz="2400" dirty="0">
                <a:latin typeface="Calibri Light" panose="020F0302020204030204" pitchFamily="34" charset="0"/>
                <a:cs typeface="Calibri" panose="020F0502020204030204" pitchFamily="34" charset="0"/>
              </a:rPr>
              <a:t>grades show focus on the very assignment</a:t>
            </a:r>
          </a:p>
          <a:p>
            <a:pPr marL="1031875" lvl="1" indent="-631825"/>
            <a:r>
              <a:rPr lang="pl-PL" sz="2400" dirty="0">
                <a:latin typeface="Calibri Light" panose="020F0302020204030204" pitchFamily="34" charset="0"/>
                <a:cs typeface="Calibri" panose="020F0502020204030204" pitchFamily="34" charset="0"/>
              </a:rPr>
              <a:t>B, C, D – more focused on solving problems</a:t>
            </a:r>
          </a:p>
          <a:p>
            <a:pPr marL="1031875" lvl="1" indent="-631825"/>
            <a:r>
              <a:rPr lang="pl-PL" sz="2400" dirty="0">
                <a:latin typeface="Calibri Light" panose="020F0302020204030204" pitchFamily="34" charset="0"/>
                <a:cs typeface="Calibri" panose="020F0502020204030204" pitchFamily="34" charset="0"/>
              </a:rPr>
              <a:t>F – no particularities and even do not tackle concrete </a:t>
            </a:r>
            <a:r>
              <a:rPr lang="pl-PL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problem</a:t>
            </a:r>
          </a:p>
          <a:p>
            <a:pPr marL="631825" indent="-631825"/>
            <a:endParaRPr lang="pl-PL" sz="2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631825" indent="-631825"/>
            <a:r>
              <a:rPr lang="pl-PL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marL="1031875" lvl="1" indent="-631825"/>
            <a:r>
              <a:rPr lang="pl-PL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New discretization of grades: PASS/FAIL</a:t>
            </a:r>
          </a:p>
          <a:p>
            <a:pPr marL="1031875" lvl="1" indent="-631825"/>
            <a:r>
              <a:rPr lang="pl-PL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The highest accuracy obtained with classifier SVM</a:t>
            </a:r>
          </a:p>
          <a:p>
            <a:pPr marL="1031875" lvl="1" indent="-631825"/>
            <a:r>
              <a:rPr lang="pl-PL" sz="24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Big number of features – better results with feature selection</a:t>
            </a:r>
            <a:endParaRPr lang="pl-PL" sz="24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031875" lvl="1" indent="-631825"/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031875" lvl="1" indent="-631825"/>
            <a:endParaRPr lang="pl-PL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Text mining student reports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in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Algorithms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600" cap="small" dirty="0">
                <a:solidFill>
                  <a:srgbClr val="0996ED"/>
                </a:solidFill>
                <a:latin typeface="Calibri Light" panose="020F0302020204030204" pitchFamily="34" charset="0"/>
              </a:rPr>
              <a:t> Data </a:t>
            </a:r>
            <a:r>
              <a:rPr lang="hr-HR" sz="1600" cap="small" dirty="0" err="1">
                <a:solidFill>
                  <a:srgbClr val="0996ED"/>
                </a:solidFill>
                <a:latin typeface="Calibri Light" panose="020F0302020204030204" pitchFamily="34" charset="0"/>
              </a:rPr>
              <a:t>Structures</a:t>
            </a:r>
            <a:endParaRPr lang="en-US" sz="1600" cap="small" dirty="0">
              <a:solidFill>
                <a:srgbClr val="0996ED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err="1" smtClean="0">
                <a:latin typeface="Calibri Light" panose="020F0302020204030204" pitchFamily="34" charset="0"/>
              </a:rPr>
              <a:t>Introduction</a:t>
            </a:r>
            <a:endParaRPr lang="hr-HR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50" y="1417638"/>
            <a:ext cx="8591300" cy="4973386"/>
          </a:xfrm>
        </p:spPr>
        <p:txBody>
          <a:bodyPr/>
          <a:lstStyle/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r>
              <a:rPr lang="en-US" sz="2600" dirty="0" smtClean="0">
                <a:latin typeface="Calibri Light" panose="020F0302020204030204" pitchFamily="34" charset="0"/>
              </a:rPr>
              <a:t>this research consists of </a:t>
            </a:r>
            <a:r>
              <a:rPr lang="en-US" sz="2600" b="1" dirty="0" smtClean="0">
                <a:latin typeface="Calibri Light" panose="020F0302020204030204" pitchFamily="34" charset="0"/>
              </a:rPr>
              <a:t>three parts </a:t>
            </a:r>
            <a:r>
              <a:rPr lang="en-US" sz="2600" dirty="0" smtClean="0">
                <a:latin typeface="Calibri Light" panose="020F0302020204030204" pitchFamily="34" charset="0"/>
              </a:rPr>
              <a:t>and each concerns different programming course and it’s issues, but with the related </a:t>
            </a:r>
            <a:r>
              <a:rPr lang="en-US" sz="2600" b="1" dirty="0" smtClean="0">
                <a:latin typeface="Calibri Light" panose="020F0302020204030204" pitchFamily="34" charset="0"/>
              </a:rPr>
              <a:t>objectives:</a:t>
            </a:r>
          </a:p>
          <a:p>
            <a:pPr marL="536575" lvl="1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400" dirty="0" smtClean="0">
                <a:latin typeface="Calibri Light" panose="020F0302020204030204" pitchFamily="34" charset="0"/>
              </a:rPr>
              <a:t>Find possible impacts on a detected increase in the passing rate in Programming 1 course, by examining Moodle data and prior knowledge</a:t>
            </a:r>
          </a:p>
          <a:p>
            <a:pPr marL="536575" lvl="1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400" dirty="0" smtClean="0">
                <a:latin typeface="Calibri Light" panose="020F0302020204030204" pitchFamily="34" charset="0"/>
              </a:rPr>
              <a:t>Examine the influence of self-assessments and video lectures, as supportive activities, on the learning performance in comparison with the graded elements in Programming 2 course</a:t>
            </a:r>
          </a:p>
          <a:p>
            <a:pPr marL="536575" lvl="1" indent="-444500">
              <a:spcBef>
                <a:spcPts val="600"/>
              </a:spcBef>
              <a:tabLst>
                <a:tab pos="0" algn="l"/>
              </a:tabLst>
            </a:pPr>
            <a:r>
              <a:rPr lang="en-US" sz="2400" dirty="0" err="1" smtClean="0">
                <a:latin typeface="Calibri Light" panose="020F0302020204030204" pitchFamily="34" charset="0"/>
              </a:rPr>
              <a:t>Analyse</a:t>
            </a:r>
            <a:r>
              <a:rPr lang="en-US" sz="2400" dirty="0" smtClean="0">
                <a:latin typeface="Calibri Light" panose="020F0302020204030204" pitchFamily="34" charset="0"/>
              </a:rPr>
              <a:t> student reports in order to find useful knowledge and to verify their predictive power on success in course Algorithms and Data Structures</a:t>
            </a:r>
          </a:p>
          <a:p>
            <a:pPr marL="0" indent="0">
              <a:spcBef>
                <a:spcPts val="1200"/>
              </a:spcBef>
              <a:buNone/>
              <a:tabLst>
                <a:tab pos="0" algn="l"/>
              </a:tabLst>
            </a:pPr>
            <a:endParaRPr lang="en-US" sz="2900" b="1" dirty="0" smtClean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err="1" smtClean="0">
                <a:latin typeface="Calibri Light" panose="020F0302020204030204" pitchFamily="34" charset="0"/>
              </a:rPr>
              <a:t>Final</a:t>
            </a:r>
            <a:r>
              <a:rPr lang="hr-HR" sz="4800" dirty="0" smtClean="0">
                <a:latin typeface="Calibri Light" panose="020F0302020204030204" pitchFamily="34" charset="0"/>
              </a:rPr>
              <a:t> </a:t>
            </a:r>
            <a:r>
              <a:rPr lang="hr-HR" sz="4800" dirty="0" err="1" smtClean="0">
                <a:latin typeface="Calibri Light" panose="020F0302020204030204" pitchFamily="34" charset="0"/>
              </a:rPr>
              <a:t>conclusions</a:t>
            </a:r>
            <a:endParaRPr lang="hr-HR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8925"/>
            <a:ext cx="8640960" cy="4708525"/>
          </a:xfrm>
        </p:spPr>
        <p:txBody>
          <a:bodyPr/>
          <a:lstStyle/>
          <a:p>
            <a:pPr marL="538163" indent="-538163"/>
            <a:r>
              <a:rPr lang="en-US" sz="23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we confirmed that Moodle activities are better predictors of final success than the Matura examination results, but preparatory seminar also contributes to the course success</a:t>
            </a:r>
          </a:p>
          <a:p>
            <a:pPr marL="538163" indent="-538163"/>
            <a:r>
              <a:rPr lang="en-US" altLang="en-US" sz="2300" dirty="0" smtClean="0">
                <a:latin typeface="Calibri Light" panose="020F0302020204030204" pitchFamily="34" charset="0"/>
              </a:rPr>
              <a:t>we are motivated to make some more video lectures, because of </a:t>
            </a:r>
            <a:r>
              <a:rPr lang="en-US" altLang="en-US" sz="2300" dirty="0" smtClean="0">
                <a:latin typeface="Calibri Light" panose="020F0302020204030204" pitchFamily="34" charset="0"/>
              </a:rPr>
              <a:t>t</a:t>
            </a:r>
            <a:r>
              <a:rPr lang="hr-HR" altLang="en-US" sz="2300" dirty="0" smtClean="0">
                <a:latin typeface="Calibri Light" panose="020F0302020204030204" pitchFamily="34" charset="0"/>
              </a:rPr>
              <a:t>h</a:t>
            </a:r>
            <a:r>
              <a:rPr lang="en-US" altLang="en-US" sz="2300" dirty="0" smtClean="0">
                <a:latin typeface="Calibri Light" panose="020F0302020204030204" pitchFamily="34" charset="0"/>
              </a:rPr>
              <a:t>e </a:t>
            </a:r>
            <a:r>
              <a:rPr lang="en-US" altLang="en-US" sz="2300" dirty="0" smtClean="0">
                <a:latin typeface="Calibri Light" panose="020F0302020204030204" pitchFamily="34" charset="0"/>
              </a:rPr>
              <a:t>high connection between watching video lectures and passing and failing the course</a:t>
            </a:r>
            <a:endParaRPr lang="en-US" sz="23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r>
              <a:rPr lang="en-US" sz="2300" dirty="0" smtClean="0">
                <a:latin typeface="Calibri Light" panose="020F0302020204030204" pitchFamily="34" charset="0"/>
              </a:rPr>
              <a:t>self-assessment activity is obviously not a decisive factor for student success, but there is a connection between low self assessment activity and failing the course</a:t>
            </a:r>
          </a:p>
          <a:p>
            <a:pPr marL="538163" indent="-538163"/>
            <a:r>
              <a:rPr lang="en-US" altLang="en-US" sz="2300" dirty="0" smtClean="0">
                <a:latin typeface="Calibri Light" panose="020F0302020204030204" pitchFamily="34" charset="0"/>
              </a:rPr>
              <a:t>we confirmed our intuitive assumptions about report quality in relation to the course </a:t>
            </a:r>
            <a:r>
              <a:rPr lang="en-US" altLang="en-US" sz="2300" dirty="0" smtClean="0">
                <a:latin typeface="Calibri Light" panose="020F0302020204030204" pitchFamily="34" charset="0"/>
              </a:rPr>
              <a:t>success</a:t>
            </a:r>
            <a:r>
              <a:rPr lang="hr-HR" altLang="en-US" sz="2300" dirty="0" smtClean="0">
                <a:latin typeface="Calibri Light" panose="020F0302020204030204" pitchFamily="34" charset="0"/>
              </a:rPr>
              <a:t>, but </a:t>
            </a:r>
            <a:r>
              <a:rPr lang="en-US" altLang="en-US" sz="2300" dirty="0" smtClean="0">
                <a:latin typeface="Calibri Light" panose="020F0302020204030204" pitchFamily="34" charset="0"/>
              </a:rPr>
              <a:t>their length has no predictive power</a:t>
            </a:r>
          </a:p>
          <a:p>
            <a:pPr marL="0" indent="0">
              <a:buNone/>
            </a:pPr>
            <a:endParaRPr lang="en-US" altLang="en-US" sz="2300" dirty="0">
              <a:latin typeface="Calibri Light" panose="020F0302020204030204" pitchFamily="34" charset="0"/>
            </a:endParaRPr>
          </a:p>
          <a:p>
            <a:pPr marL="538163" indent="-363538">
              <a:tabLst>
                <a:tab pos="631825" algn="l"/>
              </a:tabLst>
            </a:pPr>
            <a:endParaRPr lang="en-US" altLang="en-US" sz="2300" dirty="0" smtClean="0">
              <a:latin typeface="Calibri Light" panose="020F0302020204030204" pitchFamily="34" charset="0"/>
            </a:endParaRPr>
          </a:p>
          <a:p>
            <a:pPr marL="538163" indent="-363538">
              <a:tabLst>
                <a:tab pos="631825" algn="l"/>
              </a:tabLst>
            </a:pPr>
            <a:endParaRPr lang="hr-HR" altLang="en-US" sz="2300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450B4-13D1-40DD-88C6-1E5B23157EE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84784"/>
            <a:ext cx="8280982" cy="2074540"/>
          </a:xfrm>
        </p:spPr>
        <p:txBody>
          <a:bodyPr/>
          <a:lstStyle/>
          <a:p>
            <a:r>
              <a:rPr lang="en-US" sz="3200" dirty="0">
                <a:solidFill>
                  <a:srgbClr val="0996ED"/>
                </a:solidFill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Assessing the impact of prior knowledge and Moodle activities in programming courses by data and text mining</a:t>
            </a:r>
            <a:endParaRPr lang="hr-HR" sz="3200" dirty="0">
              <a:solidFill>
                <a:srgbClr val="0996E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40" y="3717032"/>
            <a:ext cx="8604573" cy="1785937"/>
          </a:xfrm>
        </p:spPr>
        <p:txBody>
          <a:bodyPr/>
          <a:lstStyle/>
          <a:p>
            <a:pPr eaLnBrk="1" hangingPunct="1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Sabina Šišović, Research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ssisovic@inf.uniri.hr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Maja </a:t>
            </a:r>
            <a:r>
              <a:rPr lang="hr-HR" altLang="sr-Latn-R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Matetić</a:t>
            </a:r>
            <a:r>
              <a:rPr lang="hr-HR" altLang="sr-Latn-RS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, PhD, Ass</a:t>
            </a:r>
            <a:r>
              <a:rPr lang="hr-HR" altLang="sr-Latn-R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ociate</a:t>
            </a:r>
            <a:r>
              <a:rPr lang="hr-HR" altLang="sr-Latn-RS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 Professor</a:t>
            </a:r>
            <a:endParaRPr lang="hr-HR" altLang="sr-Latn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sz="2000" u="sng" dirty="0" smtClean="0">
                <a:solidFill>
                  <a:srgbClr val="0996E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majam@inf.uniri.hr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Marija </a:t>
            </a:r>
            <a:r>
              <a:rPr lang="hr-HR" alt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Brkić Bakarić</a:t>
            </a:r>
            <a:r>
              <a:rPr lang="hr-HR" altLang="sr-Latn-RS" sz="2400" noProof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altLang="sr-Latn-RS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PhD, </a:t>
            </a:r>
            <a:r>
              <a:rPr lang="hr-HR" altLang="sr-Latn-R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400" noProof="1">
                <a:latin typeface="Calibri" panose="020F0502020204030204" pitchFamily="34" charset="0"/>
                <a:cs typeface="Calibri" panose="020F0502020204030204" pitchFamily="34" charset="0"/>
              </a:rPr>
              <a:t>Teaching Assistant </a:t>
            </a:r>
            <a:endParaRPr lang="hr-HR" altLang="sr-Latn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sz="2000" u="sng" dirty="0">
                <a:solidFill>
                  <a:srgbClr val="0996E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mbrkic@inf.uniri.hr</a:t>
            </a:r>
            <a:endParaRPr lang="hr-HR" altLang="sr-Latn-RS" sz="2000" u="sng" dirty="0">
              <a:solidFill>
                <a:srgbClr val="0996E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460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/>
              <a:t>Department of Informatics, University of Rijeka</a:t>
            </a:r>
          </a:p>
          <a:p>
            <a:pPr algn="r"/>
            <a:r>
              <a:rPr lang="hr-HR" sz="1600" dirty="0" smtClean="0"/>
              <a:t>Radmile Matejčić 2</a:t>
            </a:r>
            <a:r>
              <a:rPr lang="en-GB" sz="1600" dirty="0" smtClean="0"/>
              <a:t>, </a:t>
            </a:r>
            <a:r>
              <a:rPr lang="en-GB" sz="1600" dirty="0"/>
              <a:t>51000 Rijeka, Croatia</a:t>
            </a:r>
          </a:p>
          <a:p>
            <a:pPr algn="r"/>
            <a:r>
              <a:rPr lang="en-GB" sz="1600" dirty="0"/>
              <a:t>http://www.inf.uniri.hr</a:t>
            </a:r>
            <a:endParaRPr lang="en-US" sz="1600" dirty="0"/>
          </a:p>
        </p:txBody>
      </p:sp>
      <p:sp>
        <p:nvSpPr>
          <p:cNvPr id="1127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968231"/>
            <a:ext cx="3491880" cy="34918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3516" y="2080371"/>
            <a:ext cx="3744416" cy="2860358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  <a:endParaRPr lang="hr-HR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970"/>
      </p:ext>
    </p:extLst>
  </p:cSld>
  <p:clrMapOvr>
    <a:masterClrMapping/>
  </p:clrMapOvr>
  <p:transition spd="med" advClick="0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5 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11268" grpId="0" build="p"/>
      <p:bldP spid="11268" grpId="1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 student data to assess the impact of Moodle activities and prior knowledge on programming </a:t>
            </a:r>
            <a:r>
              <a:rPr lang="en-US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1</a:t>
            </a:r>
            <a:r>
              <a:rPr lang="en-US" sz="3600" b="1" cap="small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course success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Association rule mining of introductory programming </a:t>
            </a:r>
            <a:r>
              <a:rPr lang="en-US" cap="small" dirty="0" smtClean="0">
                <a:latin typeface="Calibri Light" panose="020F0302020204030204" pitchFamily="34" charset="0"/>
              </a:rPr>
              <a:t>2</a:t>
            </a:r>
            <a:r>
              <a:rPr lang="en-US" sz="3600" cap="small" dirty="0" smtClean="0">
                <a:latin typeface="Calibri Light" panose="020F0302020204030204" pitchFamily="34" charset="0"/>
              </a:rPr>
              <a:t> course activities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cap="small" dirty="0" smtClean="0">
                <a:latin typeface="Calibri Light" panose="020F0302020204030204" pitchFamily="34" charset="0"/>
              </a:rPr>
              <a:t>Text mining student reports in course Algorithms and Data Structures</a:t>
            </a:r>
            <a:endParaRPr lang="en-US" sz="3600" cap="smal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Passing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rate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in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Programming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1</a:t>
            </a:r>
            <a:endParaRPr lang="hr-HR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55576" y="1268760"/>
          <a:ext cx="72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6336134" y="4432970"/>
          <a:ext cx="2807866" cy="197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</p:spTree>
    <p:extLst>
      <p:ext uri="{BB962C8B-B14F-4D97-AF65-F5344CB8AC3E}">
        <p14:creationId xmlns:p14="http://schemas.microsoft.com/office/powerpoint/2010/main" val="5556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5746 -0.2594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2283 -0.0051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98"/>
            <a:ext cx="8229600" cy="1143000"/>
          </a:xfrm>
        </p:spPr>
        <p:txBody>
          <a:bodyPr/>
          <a:lstStyle/>
          <a:p>
            <a:r>
              <a:rPr lang="hr-HR" dirty="0" err="1" smtClean="0">
                <a:latin typeface="Calibri Light" panose="020F0302020204030204" pitchFamily="34" charset="0"/>
              </a:rPr>
              <a:t>Dataset</a:t>
            </a:r>
            <a:endParaRPr lang="hr-HR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685" y="1489547"/>
            <a:ext cx="8593204" cy="500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96ED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8163" indent="-538163"/>
            <a:r>
              <a:rPr lang="hr-HR" kern="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153 </a:t>
            </a:r>
            <a:r>
              <a:rPr lang="hr-HR" kern="0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instances</a:t>
            </a:r>
            <a:r>
              <a:rPr lang="hr-HR" kern="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, 10 </a:t>
            </a:r>
            <a:r>
              <a:rPr lang="hr-HR" kern="0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attributes</a:t>
            </a:r>
            <a:r>
              <a:rPr lang="hr-HR" kern="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:</a:t>
            </a:r>
          </a:p>
          <a:p>
            <a:pPr marL="538163" indent="-538163"/>
            <a:endParaRPr lang="hr-HR" sz="2800" kern="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endParaRPr lang="hr-HR" sz="2800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>
              <a:spcBef>
                <a:spcPts val="0"/>
              </a:spcBef>
            </a:pPr>
            <a:endParaRPr lang="hr-HR" sz="2800" kern="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>
              <a:spcBef>
                <a:spcPts val="0"/>
              </a:spcBef>
            </a:pPr>
            <a:endParaRPr lang="hr-HR" sz="2800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>
              <a:spcBef>
                <a:spcPts val="0"/>
              </a:spcBef>
            </a:pPr>
            <a:endParaRPr lang="hr-HR" sz="2800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hr-HR" sz="2000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612900" lvl="1" indent="-228600">
              <a:spcBef>
                <a:spcPts val="1200"/>
              </a:spcBef>
            </a:pPr>
            <a:endParaRPr lang="hr-HR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612900" lvl="1" indent="-228600">
              <a:spcBef>
                <a:spcPts val="1200"/>
              </a:spcBef>
            </a:pPr>
            <a:r>
              <a:rPr lang="hr-HR" sz="3200" kern="0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class</a:t>
            </a:r>
            <a:r>
              <a:rPr lang="hr-HR" sz="3200" kern="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kern="0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attribute</a:t>
            </a:r>
            <a:r>
              <a:rPr lang="hr-HR" sz="3200" kern="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: </a:t>
            </a:r>
            <a:r>
              <a:rPr lang="hr-HR" sz="3200" b="1" kern="0" dirty="0" err="1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Pass</a:t>
            </a:r>
            <a:r>
              <a:rPr lang="hr-HR" sz="3200" b="1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Y/N</a:t>
            </a:r>
            <a:endParaRPr lang="hr-HR" kern="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endParaRPr lang="hr-HR" sz="2800" kern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6681"/>
              </p:ext>
            </p:extLst>
          </p:nvPr>
        </p:nvGraphicFramePr>
        <p:xfrm>
          <a:off x="724917" y="2348880"/>
          <a:ext cx="792599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35"/>
                <a:gridCol w="4104456"/>
              </a:tblGrid>
              <a:tr h="417712"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Related</a:t>
                      </a:r>
                      <a:r>
                        <a:rPr lang="hr-H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hr-HR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Moodle</a:t>
                      </a:r>
                      <a:r>
                        <a:rPr lang="hr-H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hr-H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996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Related</a:t>
                      </a:r>
                      <a:r>
                        <a:rPr lang="hr-H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prior </a:t>
                      </a:r>
                      <a:r>
                        <a:rPr lang="hr-HR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</a:t>
                      </a:r>
                      <a:endParaRPr lang="hr-H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996ED"/>
                    </a:solidFill>
                  </a:tcPr>
                </a:tc>
              </a:tr>
              <a:tr h="360314">
                <a:tc>
                  <a:txBody>
                    <a:bodyPr/>
                    <a:lstStyle/>
                    <a:p>
                      <a:r>
                        <a:rPr lang="hr-HR" sz="2400" i="0" dirty="0" err="1" smtClean="0">
                          <a:latin typeface="Calibri Light" panose="020F0302020204030204" pitchFamily="34" charset="0"/>
                        </a:rPr>
                        <a:t>Course</a:t>
                      </a:r>
                      <a:r>
                        <a:rPr lang="hr-HR" sz="2400" i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hr-HR" sz="2400" i="0" dirty="0" err="1" smtClean="0">
                          <a:latin typeface="Calibri Light" panose="020F0302020204030204" pitchFamily="34" charset="0"/>
                        </a:rPr>
                        <a:t>views</a:t>
                      </a:r>
                      <a:endParaRPr lang="hr-HR" sz="2400" i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Preparatory</a:t>
                      </a:r>
                      <a:r>
                        <a:rPr lang="hr-HR" sz="2400" dirty="0" smtClean="0">
                          <a:latin typeface="Calibri Light" panose="020F0302020204030204" pitchFamily="34" charset="0"/>
                        </a:rPr>
                        <a:t> seminar Y/N</a:t>
                      </a:r>
                      <a:endParaRPr lang="hr-HR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60314">
                <a:tc>
                  <a:txBody>
                    <a:bodyPr/>
                    <a:lstStyle/>
                    <a:p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Assignment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views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2400" i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Mathematics</a:t>
                      </a:r>
                      <a:r>
                        <a:rPr lang="hr-HR" sz="240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level</a:t>
                      </a:r>
                      <a:endParaRPr lang="hr-HR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60314">
                <a:tc>
                  <a:txBody>
                    <a:bodyPr/>
                    <a:lstStyle/>
                    <a:p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Assignment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uploads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2400" i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Mathematics</a:t>
                      </a:r>
                      <a:r>
                        <a:rPr lang="hr-HR" sz="240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result</a:t>
                      </a:r>
                      <a:endParaRPr lang="hr-HR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60314">
                <a:tc>
                  <a:txBody>
                    <a:bodyPr/>
                    <a:lstStyle/>
                    <a:p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Resource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views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2400" i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Informatics</a:t>
                      </a:r>
                      <a:r>
                        <a:rPr lang="hr-HR" sz="240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hr-HR" sz="2400" dirty="0" err="1" smtClean="0">
                          <a:latin typeface="Calibri Light" panose="020F0302020204030204" pitchFamily="34" charset="0"/>
                        </a:rPr>
                        <a:t>result</a:t>
                      </a:r>
                      <a:endParaRPr lang="hr-HR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60314">
                <a:tc>
                  <a:txBody>
                    <a:bodyPr/>
                    <a:lstStyle/>
                    <a:p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Forum </a:t>
                      </a:r>
                      <a:r>
                        <a:rPr lang="hr-H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views</a:t>
                      </a:r>
                      <a:r>
                        <a:rPr lang="hr-H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hr-HR" sz="2400" i="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1" y="707376"/>
            <a:ext cx="8229600" cy="850106"/>
          </a:xfrm>
        </p:spPr>
        <p:txBody>
          <a:bodyPr/>
          <a:lstStyle/>
          <a:p>
            <a:r>
              <a:rPr lang="hr-HR" dirty="0" err="1" smtClean="0">
                <a:latin typeface="Calibri Light" panose="020F0302020204030204" pitchFamily="34" charset="0"/>
              </a:rPr>
              <a:t>Visualization</a:t>
            </a:r>
            <a:r>
              <a:rPr lang="hr-HR" dirty="0" smtClean="0">
                <a:latin typeface="Calibri Light" panose="020F0302020204030204" pitchFamily="34" charset="0"/>
              </a:rPr>
              <a:t> </a:t>
            </a:r>
            <a:endParaRPr lang="hr-HR" dirty="0">
              <a:latin typeface="Calibri Light" panose="020F03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5456" y="2174875"/>
            <a:ext cx="4011932" cy="894422"/>
          </a:xfrm>
        </p:spPr>
        <p:txBody>
          <a:bodyPr/>
          <a:lstStyle/>
          <a:p>
            <a:pPr algn="ctr"/>
            <a:r>
              <a:rPr lang="en-US" sz="1800" dirty="0">
                <a:latin typeface="Calibri Light" panose="020F0302020204030204" pitchFamily="34" charset="0"/>
              </a:rPr>
              <a:t>Distribution of students passing (Y) / failing (N) the course in the feature </a:t>
            </a:r>
            <a:r>
              <a:rPr lang="en-US" sz="2000" dirty="0" err="1">
                <a:latin typeface="Calibri Light" panose="020F0302020204030204" pitchFamily="34" charset="0"/>
              </a:rPr>
              <a:t>AssignmentUploads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  <a:p>
            <a:pPr marL="444500" indent="-444500">
              <a:spcBef>
                <a:spcPts val="1200"/>
              </a:spcBef>
              <a:tabLst>
                <a:tab pos="0" algn="l"/>
              </a:tabLst>
            </a:pPr>
            <a:endParaRPr lang="en-US" sz="4000" dirty="0" smtClean="0">
              <a:latin typeface="Calibri Light" panose="020F03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03748" y="2159231"/>
            <a:ext cx="3967163" cy="910065"/>
          </a:xfrm>
        </p:spPr>
        <p:txBody>
          <a:bodyPr/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" panose="020F0502020204030204" pitchFamily="34" charset="0"/>
              </a:rPr>
              <a:t>Distribution of students passing (Y) / failing (N) the course in the feature </a:t>
            </a:r>
            <a:r>
              <a:rPr lang="en-US" sz="2000" dirty="0" err="1">
                <a:latin typeface="Calibri Light" panose="020F0302020204030204" pitchFamily="34" charset="0"/>
                <a:cs typeface="Calibri" panose="020F0502020204030204" pitchFamily="34" charset="0"/>
              </a:rPr>
              <a:t>MathResult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14" y="3570195"/>
            <a:ext cx="4189541" cy="20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19" y="3477055"/>
            <a:ext cx="4217484" cy="2248641"/>
          </a:xfrm>
        </p:spPr>
      </p:pic>
    </p:spTree>
    <p:extLst>
      <p:ext uri="{BB962C8B-B14F-4D97-AF65-F5344CB8AC3E}">
        <p14:creationId xmlns:p14="http://schemas.microsoft.com/office/powerpoint/2010/main" val="314034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J48 –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decision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tree</a:t>
            </a:r>
            <a:endParaRPr lang="hr-HR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" y="1628800"/>
            <a:ext cx="9081892" cy="37794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55976" y="1806018"/>
            <a:ext cx="3672408" cy="12241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1547664" y="1907308"/>
            <a:ext cx="2664296" cy="1021556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upload of assignments is the most important feature 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736" y="2629248"/>
            <a:ext cx="3672408" cy="12241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885802" y="3518545"/>
            <a:ext cx="2800997" cy="1328023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students who do not attend the preparatory seminar do not pass the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cours</a:t>
            </a:r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3608" y="3721125"/>
            <a:ext cx="3672408" cy="101881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1700609" y="5232351"/>
            <a:ext cx="6192242" cy="1021556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hr-HR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attend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preparatory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semina</a:t>
            </a:r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Matura exam result in Mathematics is crucial </a:t>
            </a:r>
            <a:endParaRPr lang="hr-HR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representativity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the rules at this level of the tree is quite low</a:t>
            </a:r>
            <a:endParaRPr lang="hr-H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</p:spTree>
    <p:extLst>
      <p:ext uri="{BB962C8B-B14F-4D97-AF65-F5344CB8AC3E}">
        <p14:creationId xmlns:p14="http://schemas.microsoft.com/office/powerpoint/2010/main" val="7778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JRip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– set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of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rules</a:t>
            </a:r>
            <a:endParaRPr lang="hr-HR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85650" cy="4968552"/>
          </a:xfrm>
        </p:spPr>
        <p:txBody>
          <a:bodyPr/>
          <a:lstStyle/>
          <a:p>
            <a:pPr marL="0" indent="0">
              <a:buNone/>
            </a:pPr>
            <a:endParaRPr lang="hr-HR" sz="26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endParaRPr lang="hr-HR" sz="26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endParaRPr lang="hr-HR" sz="26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endParaRPr lang="hr-HR" sz="26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endParaRPr lang="hr-HR" sz="24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who attend the seminar pass the course </a:t>
            </a:r>
            <a:endParaRPr lang="hr-HR" sz="24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students who upload a large number of assignments pass the course </a:t>
            </a:r>
            <a:endParaRPr lang="hr-HR" sz="24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middle value of </a:t>
            </a:r>
            <a:r>
              <a:rPr lang="en-US" sz="2400" i="1" dirty="0" err="1">
                <a:latin typeface="Calibri Light" panose="020F0302020204030204" pitchFamily="34" charset="0"/>
                <a:cs typeface="Calibri" panose="020F0502020204030204" pitchFamily="34" charset="0"/>
              </a:rPr>
              <a:t>AssignmentUploads</a:t>
            </a:r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 Light" panose="020F0302020204030204" pitchFamily="34" charset="0"/>
                <a:cs typeface="Calibri" panose="020F0502020204030204" pitchFamily="34" charset="0"/>
              </a:rPr>
              <a:t>InformaticsResult</a:t>
            </a:r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 of lowest value </a:t>
            </a:r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leads </a:t>
            </a:r>
            <a:r>
              <a:rPr lang="en-US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to “pass</a:t>
            </a:r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”</a:t>
            </a:r>
            <a:endParaRPr lang="hr-HR" sz="24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938213" lvl="1" indent="-538163"/>
            <a:r>
              <a:rPr lang="hr-HR" sz="2400" i="1" dirty="0" err="1">
                <a:latin typeface="Calibri Light" panose="020F0302020204030204" pitchFamily="34" charset="0"/>
                <a:cs typeface="Calibri" panose="020F0502020204030204" pitchFamily="34" charset="0"/>
              </a:rPr>
              <a:t>everything</a:t>
            </a:r>
            <a:r>
              <a:rPr lang="hr-HR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latin typeface="Calibri Light" panose="020F0302020204030204" pitchFamily="34" charset="0"/>
                <a:cs typeface="Calibri" panose="020F0502020204030204" pitchFamily="34" charset="0"/>
              </a:rPr>
              <a:t>else</a:t>
            </a:r>
            <a:r>
              <a:rPr lang="hr-HR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- </a:t>
            </a:r>
            <a:r>
              <a:rPr lang="hr-HR" sz="2400" i="1" dirty="0">
                <a:latin typeface="Calibri Light" panose="020F0302020204030204" pitchFamily="34" charset="0"/>
                <a:cs typeface="Calibri" panose="020F0502020204030204" pitchFamily="34" charset="0"/>
              </a:rPr>
              <a:t>“</a:t>
            </a:r>
            <a:r>
              <a:rPr lang="hr-HR" sz="2400" i="1" dirty="0" err="1">
                <a:latin typeface="Calibri Light" panose="020F0302020204030204" pitchFamily="34" charset="0"/>
                <a:cs typeface="Calibri" panose="020F0502020204030204" pitchFamily="34" charset="0"/>
              </a:rPr>
              <a:t>fail</a:t>
            </a:r>
            <a:r>
              <a:rPr lang="hr-HR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lang="hr-HR" sz="2400" i="1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538163" indent="-538163"/>
            <a:endParaRPr lang="hr-HR" sz="26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4" y="1735499"/>
            <a:ext cx="8698110" cy="16557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</p:spTree>
    <p:extLst>
      <p:ext uri="{BB962C8B-B14F-4D97-AF65-F5344CB8AC3E}">
        <p14:creationId xmlns:p14="http://schemas.microsoft.com/office/powerpoint/2010/main" val="14143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983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PART – set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of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rules</a:t>
            </a:r>
            <a:endParaRPr lang="hr-HR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9021"/>
            <a:ext cx="4248472" cy="4349079"/>
          </a:xfrm>
        </p:spPr>
        <p:txBody>
          <a:bodyPr/>
          <a:lstStyle/>
          <a:p>
            <a:pPr marL="538163" indent="-538163"/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students with high and middle values of assignment uploads and course views, and attending the seminar pass the course</a:t>
            </a:r>
          </a:p>
          <a:p>
            <a:pPr marL="538163" indent="-538163"/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students who miss preparatory seminar and have low upload activity do not pass the course</a:t>
            </a:r>
          </a:p>
          <a:p>
            <a:pPr marL="538163" indent="-538163"/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students with the highest </a:t>
            </a:r>
            <a:r>
              <a:rPr lang="en-US" sz="2400" i="1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MathResult</a:t>
            </a:r>
            <a:r>
              <a:rPr lang="en-US" sz="2400" i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pass the course</a:t>
            </a:r>
            <a:endParaRPr lang="en-US" sz="24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DE92-1C5F-4989-9D42-81A1971387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1" y="1685749"/>
            <a:ext cx="4204367" cy="3962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3056" y="5802631"/>
            <a:ext cx="22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 Light" panose="020F0302020204030204" pitchFamily="34" charset="0"/>
                <a:cs typeface="Calibri" panose="020F0502020204030204" pitchFamily="34" charset="0"/>
              </a:rPr>
              <a:t>(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low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 Light" panose="020F0302020204030204" pitchFamily="34" charset="0"/>
                <a:cs typeface="Calibri" panose="020F0502020204030204" pitchFamily="34" charset="0"/>
              </a:rPr>
              <a:t>representativity</a:t>
            </a:r>
            <a:r>
              <a:rPr lang="hr-HR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)</a:t>
            </a:r>
            <a:endParaRPr lang="hr-HR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6525" y="1217"/>
            <a:ext cx="8929525" cy="3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Mining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student data to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assess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the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impact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of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Moodle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activities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and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prior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knowledge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on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programming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course</a:t>
            </a:r>
            <a:r>
              <a:rPr lang="hr-HR" sz="1500" kern="0" dirty="0" smtClean="0">
                <a:solidFill>
                  <a:srgbClr val="0996ED"/>
                </a:solidFill>
                <a:latin typeface="Calibri Light" panose="020F0302020204030204" pitchFamily="34" charset="0"/>
              </a:rPr>
              <a:t> </a:t>
            </a:r>
            <a:r>
              <a:rPr lang="hr-HR" sz="1500" kern="0" dirty="0" err="1" smtClean="0">
                <a:solidFill>
                  <a:srgbClr val="0996ED"/>
                </a:solidFill>
                <a:latin typeface="Calibri Light" panose="020F0302020204030204" pitchFamily="34" charset="0"/>
              </a:rPr>
              <a:t>success</a:t>
            </a:r>
            <a:endParaRPr lang="hr-HR" sz="1500" kern="0" dirty="0"/>
          </a:p>
        </p:txBody>
      </p:sp>
    </p:spTree>
    <p:extLst>
      <p:ext uri="{BB962C8B-B14F-4D97-AF65-F5344CB8AC3E}">
        <p14:creationId xmlns:p14="http://schemas.microsoft.com/office/powerpoint/2010/main" val="3572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oi">
  <a:themeElements>
    <a:clrScheme name="so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ogovi" id="{F3A6C236-4F34-45C8-8C4D-DF522FD124FD}" vid="{3EC61D35-A1E4-4636-B318-8F4FA18D9414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1213</Words>
  <Application>Microsoft Office PowerPoint</Application>
  <PresentationFormat>On-screen Show (4:3)</PresentationFormat>
  <Paragraphs>209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soi</vt:lpstr>
      <vt:lpstr>Assessing the impact of prior knowledge and Moodle activities in programming courses by data and text mining</vt:lpstr>
      <vt:lpstr>Introduction</vt:lpstr>
      <vt:lpstr>PowerPoint Presentation</vt:lpstr>
      <vt:lpstr>Passing rate in Programming 1</vt:lpstr>
      <vt:lpstr>Dataset</vt:lpstr>
      <vt:lpstr>Visualization </vt:lpstr>
      <vt:lpstr>J48 – decision tree</vt:lpstr>
      <vt:lpstr>JRip – set of rules</vt:lpstr>
      <vt:lpstr>PART – set of rules</vt:lpstr>
      <vt:lpstr>PowerPoint Presentation</vt:lpstr>
      <vt:lpstr>Supportive activity: Self-assessments</vt:lpstr>
      <vt:lpstr>Supportive activity: Video lectures</vt:lpstr>
      <vt:lpstr>Dataset and experiment</vt:lpstr>
      <vt:lpstr>Results: Group rules matrix</vt:lpstr>
      <vt:lpstr>Results: Voted rules</vt:lpstr>
      <vt:lpstr>PowerPoint Presentation</vt:lpstr>
      <vt:lpstr>Student reports</vt:lpstr>
      <vt:lpstr>Experiment and results</vt:lpstr>
      <vt:lpstr>Experiment and results</vt:lpstr>
      <vt:lpstr>Final conclusions</vt:lpstr>
      <vt:lpstr>Assessing the impact of prior knowledge and Moodle activities in programming courses by data and text mining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prior knowledge and Moodle activities in programming courses by data and text mining</dc:title>
  <dc:creator>user</dc:creator>
  <cp:lastModifiedBy>user</cp:lastModifiedBy>
  <cp:revision>66</cp:revision>
  <dcterms:created xsi:type="dcterms:W3CDTF">2015-08-21T18:21:40Z</dcterms:created>
  <dcterms:modified xsi:type="dcterms:W3CDTF">2015-08-25T11:34:01Z</dcterms:modified>
</cp:coreProperties>
</file>